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12"/>
  </p:notesMasterIdLst>
  <p:sldIdLst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E9015-7816-4541-AD12-B71FB5943208}" v="2332" dt="2023-01-25T02:51:11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48699-CEBD-486B-B703-462110FD2749}" type="datetimeFigureOut"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0975D-DD02-4548-B8CD-AED6D2AAC4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C6089-3D82-43B1-99D2-E34B66D1CEF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F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1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37442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21817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7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05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00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4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68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5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5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82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55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09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739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1815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6815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826145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9586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4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226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895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10367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51354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794086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97528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58233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6327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66114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233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364409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6137113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899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06397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b="0" i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b="0" i="0" spc="100" baseline="0">
                  <a:solidFill>
                    <a:schemeClr val="bg1"/>
                  </a:solidFill>
                  <a:latin typeface="Helvetica Neue Moyen" charset="0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>
                <a:latin typeface="Helvetica Neue Normal" charset="0"/>
              </a:endParaRPr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>
              <a:latin typeface="Helvetica Neue Norm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53351"/>
            <a:ext cx="231315" cy="2862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b="0" i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1026811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471010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996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783252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2595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300620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948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924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258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418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1074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8338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312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5816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25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to 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5295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0464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0736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6460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7049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553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8984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07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43" r:id="rId12"/>
    <p:sldLayoutId id="21474838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0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703" r:id="rId17"/>
    <p:sldLayoutId id="2147483705" r:id="rId18"/>
    <p:sldLayoutId id="2147483706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40" r:id="rId51"/>
    <p:sldLayoutId id="2147483741" r:id="rId52"/>
    <p:sldLayoutId id="2147483742" r:id="rId53"/>
    <p:sldLayoutId id="2147483804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.linkedin.com/in/yi-chen-hsia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D20DE-21A6-859B-EFE3-CCFB9BA622ED}"/>
              </a:ext>
            </a:extLst>
          </p:cNvPr>
          <p:cNvSpPr/>
          <p:nvPr/>
        </p:nvSpPr>
        <p:spPr>
          <a:xfrm>
            <a:off x="0" y="611"/>
            <a:ext cx="12192000" cy="147092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ED6029-6542-91C4-2B36-F4D36C5BF80B}"/>
              </a:ext>
            </a:extLst>
          </p:cNvPr>
          <p:cNvSpPr txBox="1"/>
          <p:nvPr/>
        </p:nvSpPr>
        <p:spPr>
          <a:xfrm>
            <a:off x="2292507" y="-94357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Calibri Light" panose="020F0302020204030204"/>
              </a:rPr>
              <a:t>MIC Smart Beach by Bruce County</a:t>
            </a:r>
            <a:endParaRPr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Calibri Light"/>
              <a:cs typeface="Calibri Ligh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81" y="1672391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477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Sanjeev Kumar - Professor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Brunilda </a:t>
            </a:r>
            <a:r>
              <a:rPr lang="en-US" dirty="0" err="1">
                <a:solidFill>
                  <a:srgbClr val="000000"/>
                </a:solidFill>
                <a:latin typeface="Segoe UI"/>
                <a:cs typeface="Segoe UI"/>
              </a:rPr>
              <a:t>Xhaferllari</a:t>
            </a: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 – Project Manager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Rich Freeman – Faculty Menton</a:t>
            </a:r>
          </a:p>
          <a:p>
            <a:pPr defTabSz="457200">
              <a:defRPr/>
            </a:pPr>
            <a:r>
              <a:rPr lang="en-US" b="1" dirty="0">
                <a:solidFill>
                  <a:srgbClr val="000000"/>
                </a:solidFill>
                <a:latin typeface="Segoe UI"/>
                <a:cs typeface="Segoe UI"/>
              </a:rPr>
              <a:t>AI Team: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457200">
              <a:defRPr/>
            </a:pPr>
            <a:r>
              <a:rPr lang="en-US" dirty="0">
                <a:latin typeface="Segoe UI"/>
                <a:cs typeface="Segoe UI"/>
              </a:rPr>
              <a:t>Janvi Patel</a:t>
            </a:r>
            <a:endParaRPr lang="en-US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457200">
              <a:defRPr/>
            </a:pPr>
            <a:r>
              <a:rPr lang="en-US" dirty="0" err="1">
                <a:latin typeface="Segoe UI"/>
                <a:cs typeface="Segoe UI"/>
              </a:rPr>
              <a:t>Fangji</a:t>
            </a:r>
            <a:r>
              <a:rPr lang="en-US" dirty="0">
                <a:latin typeface="Segoe UI"/>
                <a:cs typeface="Segoe UI"/>
              </a:rPr>
              <a:t> Chen</a:t>
            </a:r>
          </a:p>
          <a:p>
            <a:pPr defTabSz="457200">
              <a:defRPr/>
            </a:pPr>
            <a:r>
              <a:rPr lang="en-US" dirty="0">
                <a:latin typeface="Segoe UI"/>
                <a:cs typeface="Segoe UI"/>
              </a:rPr>
              <a:t>Scaria Kurian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30713-1D69-49CC-B0BB-B214BFE43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254" y="1476080"/>
            <a:ext cx="3312082" cy="1252906"/>
          </a:xfrm>
          <a:prstGeom prst="rect">
            <a:avLst/>
          </a:prstGeom>
        </p:spPr>
      </p:pic>
      <p:pic>
        <p:nvPicPr>
          <p:cNvPr id="1026" name="Picture 2" descr="Free photos of Beach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05" y="2925297"/>
            <a:ext cx="5503766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239000" y="818444"/>
            <a:ext cx="20178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By Dr. Alex Smith</a:t>
            </a: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A3CC-4DC8-B804-C121-D8FA8D48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223" y="239720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The smart beach project is a three year pilot project that will provide swimmers with up-to-date information on water conditions.</a:t>
            </a:r>
          </a:p>
          <a:p>
            <a:r>
              <a:rPr lang="en-US" dirty="0">
                <a:ea typeface="Calibri"/>
                <a:cs typeface="Calibri"/>
              </a:rPr>
              <a:t>The general project agenda is to use buoy data and camera images to predict future water conditions.</a:t>
            </a:r>
          </a:p>
          <a:p>
            <a:r>
              <a:rPr lang="en-US" dirty="0">
                <a:ea typeface="Calibri"/>
                <a:cs typeface="Calibri"/>
              </a:rPr>
              <a:t>There are 3 questions provided by MIC to the whole team of the project. Out of which AI team will be working on following question.</a:t>
            </a:r>
          </a:p>
          <a:p>
            <a:r>
              <a:rPr lang="en-US" dirty="0">
                <a:ea typeface="Calibri"/>
                <a:cs typeface="Calibri"/>
              </a:rPr>
              <a:t>Predict the wave conditions and current visible in the camera images, as well as the number and distribution of people on the beach and in the water.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44338E-C746-CAFF-608E-C3247E7EC83F}"/>
              </a:ext>
            </a:extLst>
          </p:cNvPr>
          <p:cNvSpPr/>
          <p:nvPr/>
        </p:nvSpPr>
        <p:spPr>
          <a:xfrm>
            <a:off x="0" y="611"/>
            <a:ext cx="12192000" cy="147092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 sz="4000" dirty="0">
                <a:latin typeface="Calibri Light"/>
                <a:ea typeface="Calibri Light"/>
                <a:cs typeface="Calibri Light"/>
              </a:rPr>
              <a:t>Project </a:t>
            </a:r>
            <a:r>
              <a:rPr lang="fr-FR" sz="4000" dirty="0" err="1">
                <a:latin typeface="Calibri Light"/>
                <a:ea typeface="Calibri Light"/>
                <a:cs typeface="Calibri Light"/>
              </a:rPr>
              <a:t>Summary</a:t>
            </a:r>
            <a:endParaRPr lang="fr-FR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573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9712855-C820-40D3-9B8E-6E61B1D6836F}"/>
              </a:ext>
            </a:extLst>
          </p:cNvPr>
          <p:cNvSpPr/>
          <p:nvPr/>
        </p:nvSpPr>
        <p:spPr>
          <a:xfrm>
            <a:off x="0" y="3575497"/>
            <a:ext cx="12192000" cy="33147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8763550" y="5677127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C7E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Analyst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B4C7E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4700244" y="5259014"/>
            <a:ext cx="279151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bg1"/>
                </a:solidFill>
                <a:latin typeface="Segoe UI"/>
                <a:cs typeface="Segoe UI"/>
              </a:rPr>
              <a:t>Fangji</a:t>
            </a:r>
            <a:r>
              <a:rPr lang="en-US" dirty="0">
                <a:solidFill>
                  <a:schemeClr val="bg1"/>
                </a:solidFill>
                <a:latin typeface="Segoe UI"/>
                <a:cs typeface="Segoe UI"/>
              </a:rPr>
              <a:t> Chen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FBF71B-5A71-4805-9370-F4AA5B561595}"/>
              </a:ext>
            </a:extLst>
          </p:cNvPr>
          <p:cNvSpPr txBox="1"/>
          <p:nvPr/>
        </p:nvSpPr>
        <p:spPr>
          <a:xfrm>
            <a:off x="1551108" y="4928539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Segoe UI"/>
                <a:cs typeface="Segoe UI"/>
              </a:rPr>
              <a:t>Janvi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Segoe UI"/>
                <a:cs typeface="Segoe UI"/>
              </a:rPr>
              <a:t>Patel</a:t>
            </a:r>
          </a:p>
        </p:txBody>
      </p:sp>
      <p:sp>
        <p:nvSpPr>
          <p:cNvPr id="21" name="TextBox 127">
            <a:extLst>
              <a:ext uri="{FF2B5EF4-FFF2-40B4-BE49-F238E27FC236}">
                <a16:creationId xmlns:a16="http://schemas.microsoft.com/office/drawing/2014/main" id="{10AC4243-DE3E-41CD-AE47-53C1BAF4747C}"/>
              </a:ext>
            </a:extLst>
          </p:cNvPr>
          <p:cNvSpPr txBox="1"/>
          <p:nvPr/>
        </p:nvSpPr>
        <p:spPr>
          <a:xfrm>
            <a:off x="1343025" y="1175409"/>
            <a:ext cx="3135795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Helvetica Neue Normal" charset="0"/>
                <a:cs typeface="Segoe UI" panose="020B0502040204020203" pitchFamily="34" charset="0"/>
              </a:rPr>
              <a:t>Our Team</a:t>
            </a:r>
          </a:p>
        </p:txBody>
      </p:sp>
      <p:pic>
        <p:nvPicPr>
          <p:cNvPr id="13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D1C95B27-9E36-45FA-9A20-CDC189D82D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1080" b="11080"/>
          <a:stretch/>
        </p:blipFill>
        <p:spPr>
          <a:xfrm>
            <a:off x="4913480" y="2254955"/>
            <a:ext cx="2346225" cy="2348087"/>
          </a:xfrm>
        </p:spPr>
      </p:pic>
      <p:pic>
        <p:nvPicPr>
          <p:cNvPr id="25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0F22F913-1A68-423D-A641-DDF38BC723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2669" b="22669"/>
          <a:stretch/>
        </p:blipFill>
        <p:spPr>
          <a:xfrm>
            <a:off x="1213690" y="2254955"/>
            <a:ext cx="2346225" cy="2348087"/>
          </a:xfrm>
        </p:spPr>
      </p:pic>
      <p:pic>
        <p:nvPicPr>
          <p:cNvPr id="19" name="Picture Placeholder 18" descr="Bubble in the sky">
            <a:extLst>
              <a:ext uri="{FF2B5EF4-FFF2-40B4-BE49-F238E27FC236}">
                <a16:creationId xmlns:a16="http://schemas.microsoft.com/office/drawing/2014/main" id="{0FAB76C1-9B48-4656-BB39-7F33F8E865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6754" r="16754"/>
          <a:stretch/>
        </p:blipFill>
        <p:spPr>
          <a:xfrm rot="480000">
            <a:off x="8521888" y="2254956"/>
            <a:ext cx="2346225" cy="23480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D4E91-8CEC-AA17-AC05-E80CC530A127}"/>
              </a:ext>
            </a:extLst>
          </p:cNvPr>
          <p:cNvSpPr txBox="1"/>
          <p:nvPr/>
        </p:nvSpPr>
        <p:spPr>
          <a:xfrm>
            <a:off x="8777992" y="5259014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chemeClr val="bg1"/>
                </a:solidFill>
                <a:latin typeface="Segoe UI"/>
                <a:ea typeface="新細明體"/>
                <a:cs typeface="Segoe UI"/>
              </a:rPr>
              <a:t>Scaria Kurian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D7451-A390-2E9B-A5CD-30BF591FF06E}"/>
              </a:ext>
            </a:extLst>
          </p:cNvPr>
          <p:cNvSpPr txBox="1"/>
          <p:nvPr/>
        </p:nvSpPr>
        <p:spPr>
          <a:xfrm>
            <a:off x="5164550" y="5677128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4C7E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B4C7E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4DDC-27FB-4A69-E079-565898E3606F}"/>
              </a:ext>
            </a:extLst>
          </p:cNvPr>
          <p:cNvSpPr txBox="1"/>
          <p:nvPr/>
        </p:nvSpPr>
        <p:spPr>
          <a:xfrm>
            <a:off x="1551108" y="5541240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C7E7"/>
                </a:solidFill>
                <a:effectLst/>
                <a:uLnTx/>
                <a:uFillTx/>
                <a:latin typeface="Segoe UI"/>
                <a:cs typeface="Segoe UI"/>
              </a:rPr>
              <a:t>Project Lead / Communicator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B4C7E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26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840059F-2A6F-4DCA-B82E-1CA20CDACF5B}"/>
              </a:ext>
            </a:extLst>
          </p:cNvPr>
          <p:cNvSpPr/>
          <p:nvPr/>
        </p:nvSpPr>
        <p:spPr>
          <a:xfrm>
            <a:off x="0" y="0"/>
            <a:ext cx="12192000" cy="1199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306259" y="318535"/>
            <a:ext cx="8508089" cy="56214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Who we are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D99F6-7FFD-4EBB-8980-F632301FBD32}"/>
              </a:ext>
            </a:extLst>
          </p:cNvPr>
          <p:cNvSpPr/>
          <p:nvPr/>
        </p:nvSpPr>
        <p:spPr>
          <a:xfrm>
            <a:off x="1940192" y="1424648"/>
            <a:ext cx="10269582" cy="1266485"/>
          </a:xfrm>
          <a:prstGeom prst="rect">
            <a:avLst/>
          </a:prstGeom>
          <a:solidFill>
            <a:srgbClr val="67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I 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have a Bachelor of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Computer Science degree from GTU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Prior to the Big Data Analysis program at Georgian College, I was a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software developer. In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terms of skills, I have high communication and organization with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intermediate level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experience in Python,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Power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BI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Machine Learning, and Deep Learning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 I look forward to this project and our future weeks together. </a:t>
            </a:r>
            <a:endParaRPr lang="en-CA" sz="1500" b="0" i="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B7A92-D8C8-4541-94F6-EF71A943C9CD}"/>
              </a:ext>
            </a:extLst>
          </p:cNvPr>
          <p:cNvSpPr/>
          <p:nvPr/>
        </p:nvSpPr>
        <p:spPr>
          <a:xfrm>
            <a:off x="1940192" y="3251401"/>
            <a:ext cx="10269582" cy="12656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 dirty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 have a </a:t>
            </a:r>
            <a:r>
              <a:rPr lang="en-CA" sz="15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bachelor's degree 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in </a:t>
            </a:r>
            <a:r>
              <a:rPr lang="en-CA" sz="15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electronic information engineering 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have </a:t>
            </a:r>
            <a:r>
              <a:rPr lang="en-CA" sz="15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10 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years of </a:t>
            </a:r>
            <a:r>
              <a:rPr lang="en-CA" sz="15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working 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experience in </a:t>
            </a:r>
            <a:r>
              <a:rPr lang="en-CA" sz="15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software engineering, data mining, 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</a:t>
            </a:r>
            <a:r>
              <a:rPr lang="en-CA" sz="15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machine learning after graduating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r>
              <a:rPr lang="en-CA" sz="15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I'm glad to work on this project and move forward with the group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78828-82C6-4C67-B8B4-64BA879325D4}"/>
              </a:ext>
            </a:extLst>
          </p:cNvPr>
          <p:cNvSpPr/>
          <p:nvPr/>
        </p:nvSpPr>
        <p:spPr>
          <a:xfrm>
            <a:off x="1940192" y="5206483"/>
            <a:ext cx="10269582" cy="13933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I earned my Ph.D. in the health science field in 2018 in Taiwan, with a solid quantitative and qualitative methods training background, and I have some articles published in international journals (SSCI/SCI). Before studying in the BDAT program, I accumulated many years of experience helping clients make data-driven decisions. Additionally, I co-founded a non-profit in Taiwan, helping entrepreneurs make good use of data. I am adept at market research and predictive models and familiar with various tools (SPSS, Python, R, Power BI, Apache-Hive). 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LinkedIn: </a:t>
            </a:r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https://ca.linkedin.com/in/yi-chen-hsiao</a:t>
            </a:r>
            <a:r>
              <a:rPr lang="en-CA" b="0" i="0" dirty="0">
                <a:solidFill>
                  <a:srgbClr val="000000"/>
                </a:solidFill>
                <a:effectLst/>
                <a:latin typeface="Times New RomanT"/>
              </a:rPr>
              <a:t> </a:t>
            </a:r>
            <a:endParaRPr lang="en-CA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7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179A0F07-084D-4567-8E93-05F36114D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69" b="22669"/>
          <a:stretch/>
        </p:blipFill>
        <p:spPr>
          <a:xfrm>
            <a:off x="221090" y="1280078"/>
            <a:ext cx="1554392" cy="1555626"/>
          </a:xfrm>
          <a:prstGeom prst="ellipse">
            <a:avLst/>
          </a:prstGeom>
        </p:spPr>
      </p:pic>
      <p:pic>
        <p:nvPicPr>
          <p:cNvPr id="18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BCC1E656-D1A8-40F2-80F1-2EB440528E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080" b="11080"/>
          <a:stretch/>
        </p:blipFill>
        <p:spPr>
          <a:xfrm>
            <a:off x="221090" y="3067361"/>
            <a:ext cx="1632469" cy="1633765"/>
          </a:xfrm>
          <a:prstGeom prst="ellipse">
            <a:avLst/>
          </a:prstGeom>
        </p:spPr>
      </p:pic>
      <p:pic>
        <p:nvPicPr>
          <p:cNvPr id="19" name="Picture Placeholder 18" descr="Blue and white gradient">
            <a:extLst>
              <a:ext uri="{FF2B5EF4-FFF2-40B4-BE49-F238E27FC236}">
                <a16:creationId xmlns:a16="http://schemas.microsoft.com/office/drawing/2014/main" id="{19F5DE32-1BD0-48BF-BA8A-D8C5135230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144" r="15144"/>
          <a:stretch/>
        </p:blipFill>
        <p:spPr>
          <a:xfrm rot="480000">
            <a:off x="199011" y="5035978"/>
            <a:ext cx="1594574" cy="159583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138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406DC3-62B9-D315-AA50-9E5FEE72B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04419"/>
              </p:ext>
            </p:extLst>
          </p:nvPr>
        </p:nvGraphicFramePr>
        <p:xfrm>
          <a:off x="9407" y="0"/>
          <a:ext cx="12176228" cy="6855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6228">
                  <a:extLst>
                    <a:ext uri="{9D8B030D-6E8A-4147-A177-3AD203B41FA5}">
                      <a16:colId xmlns:a16="http://schemas.microsoft.com/office/drawing/2014/main" val="3846115770"/>
                    </a:ext>
                  </a:extLst>
                </a:gridCol>
              </a:tblGrid>
              <a:tr h="496785">
                <a:tc>
                  <a:txBody>
                    <a:bodyPr/>
                    <a:lstStyle/>
                    <a:p>
                      <a:r>
                        <a:rPr lang="en-US" sz="2400" b="0" dirty="0"/>
                        <a:t>Project Work Breakdown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0132"/>
                  </a:ext>
                </a:extLst>
              </a:tr>
              <a:tr h="1556596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Image Anonymizing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Analyze the Results of different software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Proposal of the best software with a quote to the client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Validating anonymized data to check compatibility with DL algorithms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127117"/>
                  </a:ext>
                </a:extLst>
              </a:tr>
              <a:tr h="119228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2.   Receiving anonymized images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Cleaning data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Preparation for Image processing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40041"/>
                  </a:ext>
                </a:extLst>
              </a:tr>
              <a:tr h="192090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3.    Research the technique for Image Processing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Explore options for Image processing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Explore options for Deep learning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Look for the different outputs all of them can give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Check accuracy and decide on any 2 of each.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47321"/>
                  </a:ext>
                </a:extLst>
              </a:tr>
              <a:tr h="119228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4.    Build a process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Based on the model prepare steps in a particular sequence</a:t>
                      </a:r>
                      <a:endParaRPr lang="en-US" sz="2400" b="0" dirty="0"/>
                    </a:p>
                    <a:p>
                      <a:pPr marL="800100" lvl="1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Verify if the process can lead to an accurate result.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74214"/>
                  </a:ext>
                </a:extLst>
              </a:tr>
              <a:tr h="49678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latin typeface="Calibri"/>
                        </a:rPr>
                        <a:t>5.    Apply the model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3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72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3453984-190A-9D5E-DB73-9B28B7348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10839"/>
              </p:ext>
            </p:extLst>
          </p:nvPr>
        </p:nvGraphicFramePr>
        <p:xfrm>
          <a:off x="13137" y="26275"/>
          <a:ext cx="12149496" cy="68804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149496">
                  <a:extLst>
                    <a:ext uri="{9D8B030D-6E8A-4147-A177-3AD203B41FA5}">
                      <a16:colId xmlns:a16="http://schemas.microsoft.com/office/drawing/2014/main" val="3140431804"/>
                    </a:ext>
                  </a:extLst>
                </a:gridCol>
              </a:tblGrid>
              <a:tr h="137609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noProof="0" dirty="0">
                          <a:latin typeface="Calibri"/>
                        </a:rPr>
                        <a:t>6.    Compare both models and validate</a:t>
                      </a:r>
                      <a:endParaRPr lang="en-US" sz="2800" b="1" dirty="0"/>
                    </a:p>
                    <a:p>
                      <a:pPr lvl="0">
                        <a:buNone/>
                      </a:pP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560147"/>
                  </a:ext>
                </a:extLst>
              </a:tr>
              <a:tr h="13760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 dirty="0"/>
                        <a:t>7.    </a:t>
                      </a:r>
                      <a:r>
                        <a:rPr lang="en-US" sz="2800" b="1" i="0" u="none" strike="noStrike" noProof="0" dirty="0">
                          <a:latin typeface="Calibri"/>
                        </a:rPr>
                        <a:t>Validate predictions</a:t>
                      </a:r>
                      <a:endParaRPr lang="en-US" sz="2800" b="1" dirty="0"/>
                    </a:p>
                    <a:p>
                      <a:pPr lvl="0">
                        <a:buNone/>
                      </a:pP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773570"/>
                  </a:ext>
                </a:extLst>
              </a:tr>
              <a:tr h="13760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 dirty="0"/>
                        <a:t>8.    </a:t>
                      </a:r>
                      <a:r>
                        <a:rPr lang="en-US" sz="2800" b="1" i="0" u="none" strike="noStrike" noProof="0" dirty="0">
                          <a:latin typeface="Calibri"/>
                        </a:rPr>
                        <a:t>Validate results with client</a:t>
                      </a:r>
                      <a:endParaRPr lang="en-US" sz="2800" b="1" dirty="0"/>
                    </a:p>
                    <a:p>
                      <a:pPr lvl="0">
                        <a:buNone/>
                      </a:pP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62970"/>
                  </a:ext>
                </a:extLst>
              </a:tr>
              <a:tr h="13760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 dirty="0"/>
                        <a:t>9.    </a:t>
                      </a:r>
                      <a:r>
                        <a:rPr lang="en-US" sz="2800" b="1" i="0" u="none" strike="noStrike" noProof="0" dirty="0">
                          <a:latin typeface="Calibri"/>
                        </a:rPr>
                        <a:t>Final Documentation</a:t>
                      </a:r>
                      <a:endParaRPr lang="en-US" sz="2800" b="1" dirty="0"/>
                    </a:p>
                    <a:p>
                      <a:pPr lvl="0">
                        <a:buNone/>
                      </a:pP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717229"/>
                  </a:ext>
                </a:extLst>
              </a:tr>
              <a:tr h="137609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 dirty="0"/>
                        <a:t>10.    </a:t>
                      </a:r>
                      <a:r>
                        <a:rPr lang="en-US" sz="2800" b="1" i="0" u="none" strike="noStrike" noProof="0" dirty="0">
                          <a:latin typeface="Calibri"/>
                        </a:rPr>
                        <a:t>Project handover</a:t>
                      </a:r>
                      <a:endParaRPr lang="en-US" sz="2800" b="1" dirty="0"/>
                    </a:p>
                    <a:p>
                      <a:pPr lvl="0">
                        <a:buNone/>
                      </a:pP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88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4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5BA184-9E19-619D-B056-0147CE5375AC}"/>
              </a:ext>
            </a:extLst>
          </p:cNvPr>
          <p:cNvSpPr/>
          <p:nvPr/>
        </p:nvSpPr>
        <p:spPr>
          <a:xfrm>
            <a:off x="0" y="611"/>
            <a:ext cx="12192000" cy="147092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 sz="4400" b="1" dirty="0">
                <a:latin typeface="Calibri Light"/>
                <a:ea typeface="Calibri Light"/>
                <a:cs typeface="Calibri Light"/>
              </a:rPr>
              <a:t>Meeting Structure</a:t>
            </a:r>
            <a:endParaRPr lang="fr-FR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D3DCC-AFA1-3A1D-5D60-BACD061C0652}"/>
              </a:ext>
            </a:extLst>
          </p:cNvPr>
          <p:cNvSpPr txBox="1"/>
          <p:nvPr/>
        </p:nvSpPr>
        <p:spPr>
          <a:xfrm>
            <a:off x="118241" y="1596258"/>
            <a:ext cx="1188325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Client Meeting:  Every Thursday 10:00 AM. </a:t>
            </a:r>
            <a:endParaRPr lang="en-US"/>
          </a:p>
          <a:p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Georgian College Internal Team meeting: Every Wednesday 7:00 AM.</a:t>
            </a:r>
            <a:endParaRPr lang="en-US"/>
          </a:p>
          <a:p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Professor Meeting: Every Wednesday 5:00 PM.</a:t>
            </a:r>
            <a:endParaRPr lang="en-US"/>
          </a:p>
          <a:p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Monthly Meetings: Last week of the Month.</a:t>
            </a:r>
            <a:endParaRPr lang="en-US"/>
          </a:p>
          <a:p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All the meetings are pre-organized on </a:t>
            </a:r>
            <a:r>
              <a:rPr lang="en-US" sz="2800" dirty="0" err="1">
                <a:ea typeface="Calibri" panose="020F0502020204030204"/>
                <a:cs typeface="Calibri" panose="020F0502020204030204"/>
              </a:rPr>
              <a:t>MSteams</a:t>
            </a:r>
            <a:r>
              <a:rPr lang="en-US" sz="2800" dirty="0">
                <a:ea typeface="Calibri" panose="020F0502020204030204"/>
                <a:cs typeface="Calibri" panose="020F0502020204030204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3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418162-4B14-81F1-3FDE-C79FB06BA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82373"/>
              </p:ext>
            </p:extLst>
          </p:nvPr>
        </p:nvGraphicFramePr>
        <p:xfrm>
          <a:off x="26275" y="1497724"/>
          <a:ext cx="12135976" cy="6201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763">
                  <a:extLst>
                    <a:ext uri="{9D8B030D-6E8A-4147-A177-3AD203B41FA5}">
                      <a16:colId xmlns:a16="http://schemas.microsoft.com/office/drawing/2014/main" val="1129252208"/>
                    </a:ext>
                  </a:extLst>
                </a:gridCol>
                <a:gridCol w="2300283">
                  <a:extLst>
                    <a:ext uri="{9D8B030D-6E8A-4147-A177-3AD203B41FA5}">
                      <a16:colId xmlns:a16="http://schemas.microsoft.com/office/drawing/2014/main" val="2181938114"/>
                    </a:ext>
                  </a:extLst>
                </a:gridCol>
                <a:gridCol w="2035883">
                  <a:extLst>
                    <a:ext uri="{9D8B030D-6E8A-4147-A177-3AD203B41FA5}">
                      <a16:colId xmlns:a16="http://schemas.microsoft.com/office/drawing/2014/main" val="1212020660"/>
                    </a:ext>
                  </a:extLst>
                </a:gridCol>
                <a:gridCol w="2141643">
                  <a:extLst>
                    <a:ext uri="{9D8B030D-6E8A-4147-A177-3AD203B41FA5}">
                      <a16:colId xmlns:a16="http://schemas.microsoft.com/office/drawing/2014/main" val="2793703498"/>
                    </a:ext>
                  </a:extLst>
                </a:gridCol>
                <a:gridCol w="1850802">
                  <a:extLst>
                    <a:ext uri="{9D8B030D-6E8A-4147-A177-3AD203B41FA5}">
                      <a16:colId xmlns:a16="http://schemas.microsoft.com/office/drawing/2014/main" val="2758812397"/>
                    </a:ext>
                  </a:extLst>
                </a:gridCol>
                <a:gridCol w="1718602">
                  <a:extLst>
                    <a:ext uri="{9D8B030D-6E8A-4147-A177-3AD203B41FA5}">
                      <a16:colId xmlns:a16="http://schemas.microsoft.com/office/drawing/2014/main" val="816216910"/>
                    </a:ext>
                  </a:extLst>
                </a:gridCol>
              </a:tblGrid>
              <a:tr h="1697688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Role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Assigned To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Start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Finish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Work (in hours)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Budget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1268131"/>
                  </a:ext>
                </a:extLst>
              </a:tr>
              <a:tr h="90081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Team Lead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Janvi Patel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09/01/2023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10/04/2023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104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$5200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4767148"/>
                  </a:ext>
                </a:extLst>
              </a:tr>
              <a:tr h="90081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Developer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Dhanush Sriram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09/01/2023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10/04/2023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104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$5200 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7772058"/>
                  </a:ext>
                </a:extLst>
              </a:tr>
              <a:tr h="90081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Analyst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Yuvraj Singh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09/01/2023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10/04/2023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104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$5200</a:t>
                      </a:r>
                      <a:endParaRPr lang="en-US" sz="28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2071247"/>
                  </a:ext>
                </a:extLst>
              </a:tr>
              <a:tr h="900814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kern="1200" dirty="0">
                          <a:effectLst/>
                        </a:rPr>
                        <a:t>Image Anonymizer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kern="1200" dirty="0" err="1">
                          <a:effectLst/>
                        </a:rPr>
                        <a:t>Dr.Smith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kern="1200" dirty="0">
                          <a:effectLst/>
                        </a:rPr>
                        <a:t>09/01/2023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kern="1200" dirty="0">
                          <a:effectLst/>
                        </a:rPr>
                        <a:t>01.02/2023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kern="1200" dirty="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kern="1200" dirty="0">
                          <a:effectLst/>
                        </a:rPr>
                        <a:t>$500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789010"/>
                  </a:ext>
                </a:extLst>
              </a:tr>
              <a:tr h="900814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Total</a:t>
                      </a:r>
                      <a:endParaRPr lang="en-US" sz="2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4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4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4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317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effectLst/>
                        </a:rPr>
                        <a:t>$16,100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121478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F1E5931-6F68-8556-445E-7655F98837A2}"/>
              </a:ext>
            </a:extLst>
          </p:cNvPr>
          <p:cNvSpPr/>
          <p:nvPr/>
        </p:nvSpPr>
        <p:spPr>
          <a:xfrm>
            <a:off x="0" y="611"/>
            <a:ext cx="12192000" cy="147092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fr-FR" sz="4400" b="1" dirty="0">
                <a:latin typeface="Calibri Light"/>
                <a:ea typeface="Calibri Light"/>
                <a:cs typeface="Calibri Light"/>
              </a:rPr>
              <a:t>General Budget</a:t>
            </a:r>
            <a:endParaRPr lang="fr-FR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12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32164-3FDF-ADCF-3733-59BAB5ED213D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29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343</cp:revision>
  <dcterms:created xsi:type="dcterms:W3CDTF">2023-01-25T01:14:56Z</dcterms:created>
  <dcterms:modified xsi:type="dcterms:W3CDTF">2023-01-25T03:08:22Z</dcterms:modified>
</cp:coreProperties>
</file>